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6" r:id="rId2"/>
    <p:sldId id="479" r:id="rId3"/>
    <p:sldId id="482" r:id="rId4"/>
    <p:sldId id="483" r:id="rId5"/>
    <p:sldId id="485" r:id="rId6"/>
    <p:sldId id="456" r:id="rId7"/>
    <p:sldId id="481" r:id="rId8"/>
    <p:sldId id="448" r:id="rId9"/>
    <p:sldId id="487" r:id="rId10"/>
    <p:sldId id="486" r:id="rId11"/>
  </p:sldIdLst>
  <p:sldSz cx="9144000" cy="6858000" type="screen4x3"/>
  <p:notesSz cx="7010400" cy="9296400"/>
  <p:defaultTextStyle>
    <a:defPPr>
      <a:defRPr lang="en-CA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55A21"/>
    <a:srgbClr val="0033CC"/>
    <a:srgbClr val="F5C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4504" autoAdjust="0"/>
  </p:normalViewPr>
  <p:slideViewPr>
    <p:cSldViewPr>
      <p:cViewPr varScale="1">
        <p:scale>
          <a:sx n="110" d="100"/>
          <a:sy n="110" d="100"/>
        </p:scale>
        <p:origin x="-1662" y="-96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2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CaslonOpnface BT" pitchFamily="82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1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aslonOpnface BT" pitchFamily="82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CaslonOpnface BT" pitchFamily="82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1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aslonOpnface BT" pitchFamily="8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2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0005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1pPr>
    <a:lvl2pPr marL="114300" indent="3429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2pPr>
    <a:lvl3pPr marL="228600" indent="685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3pPr>
    <a:lvl4pPr marL="342900" indent="10287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4pPr>
    <a:lvl5pPr marL="457200" indent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1580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325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5729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5015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4948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1564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6506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6678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3916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lIns="91294" tIns="45647" rIns="91294" bIns="45647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266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188913"/>
            <a:ext cx="2057400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88913"/>
            <a:ext cx="6019800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8913"/>
            <a:ext cx="8229600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62000" y="1676400"/>
            <a:ext cx="7848600" cy="41148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Internal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764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228600"/>
            <a:ext cx="9144000" cy="679450"/>
          </a:xfrm>
          <a:prstGeom prst="rect">
            <a:avLst/>
          </a:prstGeom>
          <a:solidFill>
            <a:srgbClr val="EEEEEE">
              <a:alpha val="6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227013"/>
            <a:ext cx="381000" cy="682625"/>
          </a:xfrm>
          <a:prstGeom prst="rect">
            <a:avLst/>
          </a:prstGeom>
          <a:solidFill>
            <a:srgbClr val="304B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395288" y="225425"/>
            <a:ext cx="212725" cy="682625"/>
          </a:xfrm>
          <a:prstGeom prst="rect">
            <a:avLst/>
          </a:prstGeom>
          <a:solidFill>
            <a:srgbClr val="304B14">
              <a:alpha val="9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512763" y="225425"/>
            <a:ext cx="169862" cy="682625"/>
          </a:xfrm>
          <a:prstGeom prst="rect">
            <a:avLst/>
          </a:prstGeom>
          <a:solidFill>
            <a:srgbClr val="304B14">
              <a:alpha val="6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>
            <a:off x="684213" y="228600"/>
            <a:ext cx="3175" cy="674688"/>
          </a:xfrm>
          <a:prstGeom prst="line">
            <a:avLst/>
          </a:prstGeom>
          <a:noFill/>
          <a:ln w="9525">
            <a:solidFill>
              <a:srgbClr val="373416">
                <a:alpha val="86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>
            <a:off x="606425" y="188913"/>
            <a:ext cx="1588" cy="73025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520700" y="220663"/>
            <a:ext cx="1588" cy="696912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644525" y="188913"/>
            <a:ext cx="1588" cy="792162"/>
          </a:xfrm>
          <a:prstGeom prst="line">
            <a:avLst/>
          </a:prstGeom>
          <a:noFill/>
          <a:ln w="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88913"/>
            <a:ext cx="82296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9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2060" name="Picture 38" descr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85025" y="6283325"/>
            <a:ext cx="18065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55A21"/>
        </a:buClr>
        <a:buFont typeface="Wingdings" pitchFamily="2" charset="2"/>
        <a:buChar char="§"/>
        <a:defRPr sz="2000">
          <a:solidFill>
            <a:srgbClr val="455A2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Ø"/>
        <a:defRPr sz="1600">
          <a:solidFill>
            <a:srgbClr val="455A2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55A21"/>
        </a:buClr>
        <a:buChar char="•"/>
        <a:defRPr sz="1400">
          <a:solidFill>
            <a:srgbClr val="455A2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5CB3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pf-fpr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 </a:t>
            </a:r>
            <a:r>
              <a:rPr lang="en-CA" dirty="0" err="1" smtClean="0"/>
              <a:t>Fonds</a:t>
            </a:r>
            <a:r>
              <a:rPr lang="en-CA" dirty="0" smtClean="0"/>
              <a:t> de Participation à la </a:t>
            </a:r>
            <a:r>
              <a:rPr lang="en-CA" dirty="0" err="1" smtClean="0"/>
              <a:t>Radiodiffusion</a:t>
            </a:r>
            <a:endParaRPr lang="en-CA" dirty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err="1" smtClean="0"/>
              <a:t>Mise</a:t>
            </a:r>
            <a:r>
              <a:rPr lang="en-US" dirty="0" smtClean="0"/>
              <a:t> </a:t>
            </a:r>
            <a:r>
              <a:rPr lang="en-CA" dirty="0" smtClean="0"/>
              <a:t>à jour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Le 24 </a:t>
            </a:r>
            <a:r>
              <a:rPr lang="en-US" dirty="0" err="1" smtClean="0"/>
              <a:t>novembre</a:t>
            </a:r>
            <a:r>
              <a:rPr lang="en-US" dirty="0" smtClean="0"/>
              <a:t> 2015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Présenté</a:t>
            </a:r>
            <a:r>
              <a:rPr lang="en-US" dirty="0" smtClean="0"/>
              <a:t> par </a:t>
            </a:r>
            <a:r>
              <a:rPr lang="en-US" dirty="0" err="1" smtClean="0"/>
              <a:t>Andr</a:t>
            </a:r>
            <a:r>
              <a:rPr lang="en-CA" dirty="0" smtClean="0"/>
              <a:t>é</a:t>
            </a:r>
            <a:r>
              <a:rPr lang="en-US" dirty="0" smtClean="0"/>
              <a:t> </a:t>
            </a:r>
            <a:r>
              <a:rPr lang="en-US" dirty="0" smtClean="0"/>
              <a:t>Auger, CPA, CGA, CFE</a:t>
            </a:r>
          </a:p>
          <a:p>
            <a:pPr algn="ctr">
              <a:buNone/>
            </a:pPr>
            <a:r>
              <a:rPr lang="en-US" dirty="0" err="1" smtClean="0"/>
              <a:t>Directeur</a:t>
            </a:r>
            <a:r>
              <a:rPr lang="en-US" dirty="0" smtClean="0"/>
              <a:t> des </a:t>
            </a:r>
            <a:r>
              <a:rPr lang="en-US" dirty="0" err="1" smtClean="0"/>
              <a:t>coûts</a:t>
            </a:r>
            <a:r>
              <a:rPr lang="en-US" dirty="0" smtClean="0"/>
              <a:t> et </a:t>
            </a:r>
            <a:r>
              <a:rPr lang="en-US" dirty="0" err="1"/>
              <a:t>D</a:t>
            </a:r>
            <a:r>
              <a:rPr lang="en-US" dirty="0" err="1" smtClean="0"/>
              <a:t>irecteur</a:t>
            </a:r>
            <a:r>
              <a:rPr lang="en-US" dirty="0" smtClean="0"/>
              <a:t> </a:t>
            </a:r>
            <a:r>
              <a:rPr lang="en-US" dirty="0" err="1" smtClean="0"/>
              <a:t>général</a:t>
            </a: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3"/>
              </a:rPr>
              <a:t>www.bpf-fpr.ca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Défis</a:t>
            </a:r>
            <a:r>
              <a:rPr lang="en-CA" dirty="0"/>
              <a:t> à </a:t>
            </a:r>
            <a:r>
              <a:rPr lang="en-CA" dirty="0" err="1"/>
              <a:t>venir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855024" cy="4594448"/>
          </a:xfrm>
        </p:spPr>
        <p:txBody>
          <a:bodyPr/>
          <a:lstStyle/>
          <a:p>
            <a:r>
              <a:rPr lang="fr-CA" dirty="0" smtClean="0"/>
              <a:t>Attribution intermédiaire des coûts</a:t>
            </a:r>
          </a:p>
          <a:p>
            <a:pPr marL="0" indent="0">
              <a:buNone/>
            </a:pPr>
            <a:r>
              <a:rPr lang="fr-CA" dirty="0" smtClean="0"/>
              <a:t>	- sera bientôt implémenté pour s’aligner dans la mesure du 	possible avec les directives en télécommunications du 	CRTC pour l’attribution intermédiaire des coûts</a:t>
            </a:r>
          </a:p>
          <a:p>
            <a:pPr marL="0" indent="0">
              <a:buNone/>
            </a:pPr>
            <a:r>
              <a:rPr lang="fr-CA" dirty="0" smtClean="0"/>
              <a:t>	- les proposants doivent démontrer qu’ils ne disposent pas 	de ressources financières suffisantes et qu’ils peuvent aider 	le CRTC à acquérir une meilleure compréhension</a:t>
            </a:r>
          </a:p>
          <a:p>
            <a:pPr marL="0" indent="0">
              <a:buNone/>
            </a:pPr>
            <a:r>
              <a:rPr lang="fr-CA" dirty="0" smtClean="0"/>
              <a:t>	- les proposants doivent indiquer la nature et le montant des 	coûts réclamés et se conformer aux directives du FPR pour 	l’évaluation des coûts</a:t>
            </a:r>
          </a:p>
          <a:p>
            <a:pPr marL="0" indent="0">
              <a:buNone/>
            </a:pPr>
            <a:r>
              <a:rPr lang="fr-CA" dirty="0" smtClean="0"/>
              <a:t>	- la </a:t>
            </a:r>
            <a:r>
              <a:rPr lang="fr-CA" smtClean="0"/>
              <a:t>réclamation finale des </a:t>
            </a:r>
            <a:r>
              <a:rPr lang="fr-CA" dirty="0" smtClean="0"/>
              <a:t>coûts doit être soumise avec une 	explication de la différence entre le montant intérimaire et 	final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4551330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Ordre</a:t>
            </a:r>
            <a:r>
              <a:rPr lang="en-CA" dirty="0" smtClean="0"/>
              <a:t> du jour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848600" cy="4114800"/>
          </a:xfrm>
        </p:spPr>
        <p:txBody>
          <a:bodyPr/>
          <a:lstStyle/>
          <a:p>
            <a:r>
              <a:rPr lang="fr-CA" dirty="0" smtClean="0"/>
              <a:t>Énoncé de mission</a:t>
            </a:r>
          </a:p>
          <a:p>
            <a:r>
              <a:rPr lang="fr-CA" dirty="0" smtClean="0"/>
              <a:t>Responsabilités du Directeur des coûts</a:t>
            </a:r>
          </a:p>
          <a:p>
            <a:r>
              <a:rPr lang="fr-CA" dirty="0" smtClean="0"/>
              <a:t>Promesse de valeur du FPR</a:t>
            </a:r>
          </a:p>
          <a:p>
            <a:r>
              <a:rPr lang="fr-CA" dirty="0" smtClean="0"/>
              <a:t>Mesures de performance</a:t>
            </a:r>
          </a:p>
          <a:p>
            <a:r>
              <a:rPr lang="fr-CA" dirty="0" smtClean="0"/>
              <a:t>Gestion des risques</a:t>
            </a:r>
          </a:p>
          <a:p>
            <a:r>
              <a:rPr lang="fr-CA" dirty="0" smtClean="0"/>
              <a:t>Défis à venir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45015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Énoncé</a:t>
            </a:r>
            <a:r>
              <a:rPr lang="en-CA" dirty="0"/>
              <a:t> de 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848600" cy="4114800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La mission du FPR:</a:t>
            </a:r>
          </a:p>
          <a:p>
            <a:pPr marL="0" indent="0">
              <a:buNone/>
            </a:pPr>
            <a:endParaRPr lang="fr-CA" b="1" dirty="0" smtClean="0"/>
          </a:p>
          <a:p>
            <a:r>
              <a:rPr lang="fr-CA" dirty="0" smtClean="0"/>
              <a:t>Fournir du soutien </a:t>
            </a:r>
            <a:r>
              <a:rPr lang="fr-CA" dirty="0" smtClean="0"/>
              <a:t>par rapport aux coûts aux </a:t>
            </a:r>
            <a:r>
              <a:rPr lang="fr-CA" b="1" dirty="0" smtClean="0"/>
              <a:t>groupes </a:t>
            </a:r>
            <a:r>
              <a:rPr lang="fr-CA" b="1" dirty="0" smtClean="0"/>
              <a:t>d’intérêt public</a:t>
            </a:r>
            <a:r>
              <a:rPr lang="fr-CA" dirty="0" smtClean="0"/>
              <a:t> et </a:t>
            </a:r>
            <a:r>
              <a:rPr lang="fr-CA" dirty="0" smtClean="0"/>
              <a:t>aux </a:t>
            </a:r>
            <a:r>
              <a:rPr lang="fr-CA" b="1" dirty="0" smtClean="0"/>
              <a:t>groupes </a:t>
            </a:r>
            <a:r>
              <a:rPr lang="fr-CA" b="1" dirty="0" smtClean="0"/>
              <a:t>de consommateurs</a:t>
            </a:r>
            <a:r>
              <a:rPr lang="fr-CA" dirty="0" smtClean="0"/>
              <a:t> représentant les </a:t>
            </a:r>
            <a:r>
              <a:rPr lang="fr-CA" b="1" dirty="0" smtClean="0"/>
              <a:t>intérêts des utilisateurs non-commerciaux</a:t>
            </a:r>
            <a:r>
              <a:rPr lang="fr-CA" dirty="0" smtClean="0"/>
              <a:t> et</a:t>
            </a:r>
            <a:r>
              <a:rPr lang="fr-CA" b="1" dirty="0" smtClean="0"/>
              <a:t> l’intérêt public </a:t>
            </a:r>
            <a:r>
              <a:rPr lang="fr-CA" dirty="0" err="1" smtClean="0"/>
              <a:t>aupr</a:t>
            </a:r>
            <a:r>
              <a:rPr lang="en-CA" dirty="0" err="1" smtClean="0"/>
              <a:t>ès</a:t>
            </a:r>
            <a:r>
              <a:rPr lang="en-CA" dirty="0" smtClean="0"/>
              <a:t> du</a:t>
            </a:r>
            <a:r>
              <a:rPr lang="fr-CA" dirty="0" smtClean="0"/>
              <a:t> CRTC</a:t>
            </a:r>
          </a:p>
          <a:p>
            <a:r>
              <a:rPr lang="fr-CA" dirty="0" smtClean="0"/>
              <a:t>Fournir des services efficients et accessibles en français et en </a:t>
            </a:r>
            <a:r>
              <a:rPr lang="fr-CA" dirty="0"/>
              <a:t>a</a:t>
            </a:r>
            <a:r>
              <a:rPr lang="fr-CA" dirty="0" smtClean="0"/>
              <a:t>nglais</a:t>
            </a:r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297247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Responsabilités du Directeur des coûts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848600" cy="4752528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Développer l’institution:</a:t>
            </a:r>
          </a:p>
          <a:p>
            <a:r>
              <a:rPr lang="fr-CA" dirty="0" smtClean="0"/>
              <a:t>Définir la mission et la vision du FPR</a:t>
            </a:r>
          </a:p>
          <a:p>
            <a:r>
              <a:rPr lang="fr-CA" dirty="0" smtClean="0"/>
              <a:t>Développer les politiques d’attribution de compensation des coûts, les processus, procédures, et critères de financement</a:t>
            </a:r>
          </a:p>
          <a:p>
            <a:r>
              <a:rPr lang="fr-CA" dirty="0" smtClean="0"/>
              <a:t>Développer les documents et formulaires officiels du FPR</a:t>
            </a:r>
          </a:p>
          <a:p>
            <a:r>
              <a:rPr lang="fr-CA" dirty="0" smtClean="0"/>
              <a:t>Créer le site web du FPR</a:t>
            </a:r>
          </a:p>
          <a:p>
            <a:pPr marL="0" indent="0">
              <a:buNone/>
            </a:pPr>
            <a:r>
              <a:rPr lang="fr-CA" b="1" dirty="0" smtClean="0"/>
              <a:t>Gestion générale et continue:</a:t>
            </a:r>
          </a:p>
          <a:p>
            <a:r>
              <a:rPr lang="fr-CA" dirty="0" smtClean="0"/>
              <a:t>Gérer le compte de banque du FPR</a:t>
            </a:r>
          </a:p>
          <a:p>
            <a:r>
              <a:rPr lang="fr-FR" dirty="0" smtClean="0"/>
              <a:t>Recevoir et réviser </a:t>
            </a:r>
            <a:r>
              <a:rPr lang="fr-FR" dirty="0"/>
              <a:t>l</a:t>
            </a:r>
            <a:r>
              <a:rPr lang="fr-FR" dirty="0" smtClean="0"/>
              <a:t>es </a:t>
            </a:r>
            <a:r>
              <a:rPr lang="fr-FR" dirty="0"/>
              <a:t>demandes de </a:t>
            </a:r>
            <a:r>
              <a:rPr lang="fr-FR" dirty="0" smtClean="0"/>
              <a:t>compensation des </a:t>
            </a:r>
            <a:r>
              <a:rPr lang="fr-FR" dirty="0"/>
              <a:t>coûts </a:t>
            </a:r>
            <a:r>
              <a:rPr lang="fr-FR" dirty="0" smtClean="0"/>
              <a:t>et préparer des </a:t>
            </a:r>
            <a:r>
              <a:rPr lang="fr-FR" dirty="0"/>
              <a:t>recommandations </a:t>
            </a:r>
            <a:r>
              <a:rPr lang="fr-FR" dirty="0" smtClean="0"/>
              <a:t>au conseil du FPR</a:t>
            </a:r>
          </a:p>
          <a:p>
            <a:r>
              <a:rPr lang="fr-CA" dirty="0" smtClean="0"/>
              <a:t>Communiquer les décisions du FPR aux proposants</a:t>
            </a:r>
          </a:p>
          <a:p>
            <a:r>
              <a:rPr lang="fr-CA" dirty="0" smtClean="0"/>
              <a:t>Maintenir des dossiers d’applications appropriés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6360748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Promesse de valeur du FPR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992888" cy="4752528"/>
          </a:xfrm>
        </p:spPr>
        <p:txBody>
          <a:bodyPr/>
          <a:lstStyle/>
          <a:p>
            <a:r>
              <a:rPr lang="fr-CA" dirty="0" smtClean="0"/>
              <a:t>Qualité et professionnalisme</a:t>
            </a:r>
          </a:p>
          <a:p>
            <a:pPr marL="0" indent="0">
              <a:buNone/>
            </a:pPr>
            <a:r>
              <a:rPr lang="fr-CA" dirty="0" smtClean="0"/>
              <a:t>	- respect des normes de CPA Canada</a:t>
            </a:r>
          </a:p>
          <a:p>
            <a:pPr marL="0" indent="0">
              <a:buNone/>
            </a:pPr>
            <a:r>
              <a:rPr lang="fr-CA" dirty="0" smtClean="0"/>
              <a:t>	- régime d’assurance de qualité</a:t>
            </a:r>
          </a:p>
          <a:p>
            <a:pPr marL="0" indent="0">
              <a:buNone/>
            </a:pPr>
            <a:r>
              <a:rPr lang="fr-CA" dirty="0" smtClean="0"/>
              <a:t>	- audit externe annuel</a:t>
            </a:r>
          </a:p>
          <a:p>
            <a:r>
              <a:rPr lang="fr-CA" dirty="0" smtClean="0"/>
              <a:t>Service en temps opportun</a:t>
            </a:r>
          </a:p>
          <a:p>
            <a:pPr marL="0" indent="0">
              <a:buNone/>
            </a:pPr>
            <a:r>
              <a:rPr lang="fr-CA" dirty="0" smtClean="0"/>
              <a:t>	- délai d’achèvement</a:t>
            </a:r>
            <a:r>
              <a:rPr lang="fr-CA" dirty="0"/>
              <a:t> </a:t>
            </a:r>
            <a:r>
              <a:rPr lang="fr-CA" dirty="0" smtClean="0"/>
              <a:t>en 2013 était de 60-90 jours</a:t>
            </a:r>
          </a:p>
          <a:p>
            <a:pPr marL="0" indent="0">
              <a:buNone/>
            </a:pPr>
            <a:r>
              <a:rPr lang="fr-CA" dirty="0" smtClean="0"/>
              <a:t>	- en 2014 et 2015, 30-45 jours</a:t>
            </a:r>
          </a:p>
          <a:p>
            <a:r>
              <a:rPr lang="fr-CA" dirty="0" smtClean="0"/>
              <a:t>Engager la communauté</a:t>
            </a:r>
          </a:p>
          <a:p>
            <a:pPr marL="0" indent="0">
              <a:buNone/>
            </a:pPr>
            <a:r>
              <a:rPr lang="fr-CA" dirty="0" smtClean="0"/>
              <a:t>	- maintenir une communication continue avec les proposants</a:t>
            </a:r>
          </a:p>
          <a:p>
            <a:r>
              <a:rPr lang="fr-CA" dirty="0" smtClean="0"/>
              <a:t>Transparence</a:t>
            </a:r>
          </a:p>
          <a:p>
            <a:pPr marL="0" indent="0">
              <a:buNone/>
            </a:pPr>
            <a:r>
              <a:rPr lang="fr-CA" dirty="0" smtClean="0"/>
              <a:t>	- toutes les décisions d’attribution de compensation des 	coûts, les É/F audités, et le rapport annuel </a:t>
            </a:r>
            <a:r>
              <a:rPr lang="fr-CA" dirty="0" smtClean="0"/>
              <a:t>sont affichés </a:t>
            </a:r>
            <a:r>
              <a:rPr lang="fr-CA" dirty="0" smtClean="0"/>
              <a:t>sur </a:t>
            </a:r>
            <a:r>
              <a:rPr lang="fr-CA" dirty="0" smtClean="0"/>
              <a:t>	le </a:t>
            </a:r>
            <a:r>
              <a:rPr lang="fr-CA" dirty="0" smtClean="0"/>
              <a:t>site </a:t>
            </a:r>
            <a:r>
              <a:rPr lang="fr-CA" dirty="0" smtClean="0"/>
              <a:t>web </a:t>
            </a:r>
            <a:r>
              <a:rPr lang="fr-CA" dirty="0" smtClean="0"/>
              <a:t>du FPR</a:t>
            </a:r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7594594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Mesures</a:t>
            </a:r>
            <a:r>
              <a:rPr lang="en-CA" dirty="0"/>
              <a:t> de </a:t>
            </a:r>
            <a:r>
              <a:rPr lang="en-CA" dirty="0" smtClean="0"/>
              <a:t>performance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124744"/>
            <a:ext cx="8215064" cy="4666456"/>
          </a:xfrm>
        </p:spPr>
        <p:txBody>
          <a:bodyPr/>
          <a:lstStyle/>
          <a:p>
            <a:r>
              <a:rPr lang="fr-CA" dirty="0" smtClean="0"/>
              <a:t>Actif net du Fonds</a:t>
            </a:r>
          </a:p>
          <a:p>
            <a:pPr marL="0" indent="0">
              <a:buNone/>
            </a:pPr>
            <a:r>
              <a:rPr lang="fr-CA" dirty="0" smtClean="0"/>
              <a:t>	- au 31 décembre 2013 = 4,5M $, y compris la contribution 	originale de 3M $ de BCE et un recevable de la prochaine 	contribution de 2M $, moins coûts opérationnels</a:t>
            </a:r>
          </a:p>
          <a:p>
            <a:pPr marL="0" indent="0">
              <a:buNone/>
            </a:pPr>
            <a:r>
              <a:rPr lang="fr-CA" dirty="0" smtClean="0"/>
              <a:t>	- le 2M $ est </a:t>
            </a:r>
            <a:r>
              <a:rPr lang="en-CA" dirty="0" smtClean="0"/>
              <a:t>à </a:t>
            </a:r>
            <a:r>
              <a:rPr lang="fr-CA" dirty="0" smtClean="0"/>
              <a:t>recevoir</a:t>
            </a:r>
            <a:r>
              <a:rPr lang="en-CA" dirty="0" smtClean="0"/>
              <a:t> </a:t>
            </a:r>
            <a:r>
              <a:rPr lang="fr-CA" dirty="0" smtClean="0"/>
              <a:t>en 7 versements de 2014 à 2020</a:t>
            </a:r>
          </a:p>
          <a:p>
            <a:pPr marL="0" indent="0">
              <a:buNone/>
            </a:pPr>
            <a:r>
              <a:rPr lang="fr-CA" dirty="0" smtClean="0"/>
              <a:t>	</a:t>
            </a:r>
            <a:r>
              <a:rPr lang="fr-CA" dirty="0"/>
              <a:t>- au 31 décembre </a:t>
            </a:r>
            <a:r>
              <a:rPr lang="fr-CA" dirty="0" smtClean="0"/>
              <a:t>2014 </a:t>
            </a:r>
            <a:r>
              <a:rPr lang="fr-CA" dirty="0"/>
              <a:t>= </a:t>
            </a:r>
            <a:r>
              <a:rPr lang="fr-CA" dirty="0" smtClean="0"/>
              <a:t>3,9M $</a:t>
            </a:r>
          </a:p>
          <a:p>
            <a:r>
              <a:rPr lang="fr-CA" dirty="0" smtClean="0"/>
              <a:t>Coûts opérationnels</a:t>
            </a:r>
          </a:p>
          <a:p>
            <a:pPr marL="0" indent="0">
              <a:buNone/>
            </a:pPr>
            <a:r>
              <a:rPr lang="fr-CA" dirty="0" smtClean="0"/>
              <a:t>	</a:t>
            </a:r>
            <a:r>
              <a:rPr lang="fr-CA" dirty="0"/>
              <a:t>- au 31 décembre 2013 = </a:t>
            </a:r>
            <a:r>
              <a:rPr lang="fr-CA" dirty="0" smtClean="0"/>
              <a:t>557K $ (comprenant l’attribution de 	compensation des coûts de</a:t>
            </a:r>
            <a:r>
              <a:rPr lang="fr-CA" dirty="0"/>
              <a:t> </a:t>
            </a:r>
            <a:r>
              <a:rPr lang="fr-CA" dirty="0" smtClean="0"/>
              <a:t>331K $)</a:t>
            </a:r>
          </a:p>
          <a:p>
            <a:pPr marL="0" indent="0">
              <a:buNone/>
            </a:pPr>
            <a:r>
              <a:rPr lang="fr-CA" dirty="0" smtClean="0"/>
              <a:t>	</a:t>
            </a:r>
            <a:r>
              <a:rPr lang="fr-CA" dirty="0"/>
              <a:t>- au 31 décembre </a:t>
            </a:r>
            <a:r>
              <a:rPr lang="fr-CA" dirty="0" smtClean="0"/>
              <a:t>2014 </a:t>
            </a:r>
            <a:r>
              <a:rPr lang="fr-CA" dirty="0"/>
              <a:t>= </a:t>
            </a:r>
            <a:r>
              <a:rPr lang="fr-CA" dirty="0" smtClean="0"/>
              <a:t>994K </a:t>
            </a:r>
            <a:r>
              <a:rPr lang="fr-CA" dirty="0"/>
              <a:t>$ (comprenant l’attribution de 	compensation des coûts de </a:t>
            </a:r>
            <a:r>
              <a:rPr lang="fr-CA" dirty="0" smtClean="0"/>
              <a:t>801K $)</a:t>
            </a:r>
          </a:p>
          <a:p>
            <a:pPr marL="0" indent="0">
              <a:buNone/>
            </a:pPr>
            <a:r>
              <a:rPr lang="fr-CA" dirty="0" smtClean="0"/>
              <a:t>	- au 31 octobre 2015 = 443 589 $ </a:t>
            </a:r>
            <a:r>
              <a:rPr lang="fr-CA" dirty="0"/>
              <a:t>(comprenant l’attribution de 	compensation des coûts </a:t>
            </a:r>
            <a:r>
              <a:rPr lang="fr-CA" dirty="0" smtClean="0"/>
              <a:t>310 087 $)</a:t>
            </a:r>
          </a:p>
          <a:p>
            <a:pPr marL="0" indent="0">
              <a:buNone/>
            </a:pPr>
            <a:endParaRPr lang="en-CA" dirty="0" smtClean="0"/>
          </a:p>
          <a:p>
            <a:pPr>
              <a:buFont typeface="Wingdings" pitchFamily="2" charset="2"/>
              <a:buChar char="Ø"/>
            </a:pP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Mesures</a:t>
            </a:r>
            <a:r>
              <a:rPr lang="en-CA" dirty="0"/>
              <a:t> de </a:t>
            </a:r>
            <a:r>
              <a:rPr lang="en-CA" dirty="0" smtClean="0"/>
              <a:t>performance – suite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352928" cy="4968552"/>
          </a:xfrm>
        </p:spPr>
        <p:txBody>
          <a:bodyPr/>
          <a:lstStyle/>
          <a:p>
            <a:r>
              <a:rPr lang="fr-CA" dirty="0" smtClean="0"/>
              <a:t>Attribution de compensation des coûts en 2013</a:t>
            </a:r>
          </a:p>
          <a:p>
            <a:pPr marL="0" indent="0">
              <a:buNone/>
            </a:pPr>
            <a:r>
              <a:rPr lang="fr-CA" dirty="0" smtClean="0"/>
              <a:t>	- 29 réclamations de 11 proposants= 355 811 $</a:t>
            </a:r>
          </a:p>
          <a:p>
            <a:pPr marL="0" indent="0">
              <a:buNone/>
            </a:pPr>
            <a:r>
              <a:rPr lang="fr-CA" dirty="0" smtClean="0"/>
              <a:t>	- 21 réclamations payées = 331 042 $ (ajustements = 4 633 $)</a:t>
            </a:r>
          </a:p>
          <a:p>
            <a:pPr marL="0" indent="0">
              <a:buNone/>
            </a:pPr>
            <a:r>
              <a:rPr lang="fr-CA" dirty="0" smtClean="0"/>
              <a:t>	- 8 réclamations refusées = 20 136 $</a:t>
            </a:r>
          </a:p>
          <a:p>
            <a:r>
              <a:rPr lang="fr-CA" dirty="0"/>
              <a:t>Attribution de compensation des coûts </a:t>
            </a:r>
            <a:r>
              <a:rPr lang="fr-CA" dirty="0" smtClean="0"/>
              <a:t>en 2014 </a:t>
            </a:r>
          </a:p>
          <a:p>
            <a:pPr marL="0" indent="0">
              <a:buNone/>
            </a:pPr>
            <a:r>
              <a:rPr lang="fr-CA" dirty="0" smtClean="0"/>
              <a:t>	- 44 réclamations de 13 proposants = 838 812 $</a:t>
            </a:r>
          </a:p>
          <a:p>
            <a:pPr marL="0" indent="0">
              <a:buNone/>
            </a:pPr>
            <a:r>
              <a:rPr lang="fr-CA" dirty="0" smtClean="0"/>
              <a:t>	- </a:t>
            </a:r>
            <a:r>
              <a:rPr lang="fr-CA" dirty="0"/>
              <a:t>37 réclamations payées = </a:t>
            </a:r>
            <a:r>
              <a:rPr lang="fr-CA" dirty="0" smtClean="0"/>
              <a:t>801 294 $ (ajustements = 6 483 $)</a:t>
            </a:r>
          </a:p>
          <a:p>
            <a:pPr marL="0" indent="0">
              <a:buNone/>
            </a:pPr>
            <a:r>
              <a:rPr lang="fr-CA" dirty="0" smtClean="0"/>
              <a:t>	- </a:t>
            </a:r>
            <a:r>
              <a:rPr lang="fr-CA" dirty="0"/>
              <a:t>7 réclamations refusées = </a:t>
            </a:r>
            <a:r>
              <a:rPr lang="fr-CA" dirty="0" smtClean="0"/>
              <a:t>31 035 $</a:t>
            </a:r>
          </a:p>
          <a:p>
            <a:r>
              <a:rPr lang="fr-CA" dirty="0"/>
              <a:t>Attribution de compensation des coûts </a:t>
            </a:r>
            <a:r>
              <a:rPr lang="fr-CA" dirty="0" smtClean="0"/>
              <a:t>au</a:t>
            </a:r>
            <a:r>
              <a:rPr lang="fr-CA" dirty="0"/>
              <a:t> </a:t>
            </a:r>
            <a:r>
              <a:rPr lang="fr-CA" dirty="0" smtClean="0"/>
              <a:t>31 octobre 2015</a:t>
            </a:r>
          </a:p>
          <a:p>
            <a:pPr marL="0" indent="0">
              <a:buNone/>
            </a:pPr>
            <a:r>
              <a:rPr lang="fr-CA" dirty="0" smtClean="0"/>
              <a:t>	- 41 réclamations de 10 proposants = 315 402 $</a:t>
            </a:r>
          </a:p>
          <a:p>
            <a:pPr marL="0" indent="0">
              <a:buNone/>
            </a:pPr>
            <a:r>
              <a:rPr lang="fr-CA" dirty="0" smtClean="0"/>
              <a:t>	- </a:t>
            </a:r>
            <a:r>
              <a:rPr lang="fr-CA" dirty="0"/>
              <a:t>40 réclamations payées = </a:t>
            </a:r>
            <a:r>
              <a:rPr lang="fr-CA" dirty="0" smtClean="0"/>
              <a:t>310 087 $ (ajustements = 4 557 $)</a:t>
            </a:r>
          </a:p>
          <a:p>
            <a:pPr marL="0" indent="0">
              <a:buNone/>
            </a:pPr>
            <a:r>
              <a:rPr lang="fr-CA" dirty="0" smtClean="0"/>
              <a:t>	- 1 réclamation en révision = 758 $</a:t>
            </a:r>
          </a:p>
          <a:p>
            <a:pPr marL="0" indent="0">
              <a:buNone/>
            </a:pPr>
            <a:r>
              <a:rPr lang="fr-CA" dirty="0" smtClean="0"/>
              <a:t>	- </a:t>
            </a:r>
            <a:r>
              <a:rPr lang="fr-CA" dirty="0"/>
              <a:t>0 réclamations refusées 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51928913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Gestion</a:t>
            </a:r>
            <a:r>
              <a:rPr lang="en-CA" dirty="0"/>
              <a:t> des </a:t>
            </a:r>
            <a:r>
              <a:rPr lang="en-CA" dirty="0" err="1"/>
              <a:t>risques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15064" cy="5328592"/>
          </a:xfrm>
        </p:spPr>
        <p:txBody>
          <a:bodyPr/>
          <a:lstStyle/>
          <a:p>
            <a:pPr>
              <a:buNone/>
            </a:pPr>
            <a:r>
              <a:rPr lang="fr-CA" b="1" dirty="0" smtClean="0"/>
              <a:t>Risques importants:</a:t>
            </a:r>
          </a:p>
          <a:p>
            <a:endParaRPr lang="fr-CA" dirty="0" smtClean="0"/>
          </a:p>
          <a:p>
            <a:r>
              <a:rPr lang="fr-CA" dirty="0" smtClean="0"/>
              <a:t>Les attentes des proposants sont incompatibles avec le mandat et les services offerts par le FPR</a:t>
            </a:r>
            <a:endParaRPr lang="fr-CA" dirty="0"/>
          </a:p>
          <a:p>
            <a:pPr marL="0" indent="0">
              <a:buNone/>
            </a:pPr>
            <a:r>
              <a:rPr lang="fr-CA" dirty="0" smtClean="0"/>
              <a:t>	- continuer les rencontres aux fins d’échange d’information 	avec les groupes clés</a:t>
            </a:r>
          </a:p>
          <a:p>
            <a:pPr marL="0" indent="0">
              <a:buNone/>
            </a:pPr>
            <a:r>
              <a:rPr lang="fr-CA" dirty="0" smtClean="0"/>
              <a:t>	- maintenir la communication continue avec les proposants afin 	d’obtenir une </a:t>
            </a:r>
            <a:r>
              <a:rPr lang="fr-CA" dirty="0" smtClean="0"/>
              <a:t>pleine compréhension de </a:t>
            </a:r>
            <a:r>
              <a:rPr lang="fr-CA" dirty="0" smtClean="0"/>
              <a:t>leur organisation et 	leurs objectifs</a:t>
            </a:r>
          </a:p>
          <a:p>
            <a:pPr marL="0" indent="0">
              <a:buNone/>
            </a:pPr>
            <a:r>
              <a:rPr lang="fr-CA" dirty="0" smtClean="0"/>
              <a:t>	- </a:t>
            </a:r>
            <a:r>
              <a:rPr lang="fr-CA" b="1" dirty="0" smtClean="0"/>
              <a:t>Risque résiduel au 31 octobre 2015 = </a:t>
            </a:r>
            <a:r>
              <a:rPr lang="fr-CA" b="1" i="1" dirty="0" smtClean="0"/>
              <a:t>minime</a:t>
            </a:r>
            <a:endParaRPr lang="fr-CA" dirty="0" smtClean="0"/>
          </a:p>
          <a:p>
            <a:r>
              <a:rPr lang="fr-CA" dirty="0" smtClean="0"/>
              <a:t>Indépendance / crédibilité</a:t>
            </a:r>
          </a:p>
          <a:p>
            <a:pPr marL="0" indent="0">
              <a:buNone/>
            </a:pPr>
            <a:r>
              <a:rPr lang="fr-CA" dirty="0" smtClean="0"/>
              <a:t>	</a:t>
            </a:r>
            <a:r>
              <a:rPr lang="fr-CA" dirty="0"/>
              <a:t>- </a:t>
            </a:r>
            <a:r>
              <a:rPr lang="fr-CA" dirty="0" smtClean="0"/>
              <a:t>les politiques, procédures, formulaires et </a:t>
            </a:r>
            <a:r>
              <a:rPr lang="fr-CA" dirty="0"/>
              <a:t>processus, </a:t>
            </a:r>
            <a:r>
              <a:rPr lang="fr-CA" dirty="0" smtClean="0"/>
              <a:t>sont 	alignés avec le secteur de télécommunications du CRTC</a:t>
            </a:r>
          </a:p>
          <a:p>
            <a:pPr marL="0" indent="0">
              <a:buNone/>
            </a:pPr>
            <a:r>
              <a:rPr lang="fr-CA" dirty="0" smtClean="0"/>
              <a:t>	- suivi des standards d’assurance et d’audit professionnel </a:t>
            </a:r>
          </a:p>
          <a:p>
            <a:pPr marL="0" indent="0">
              <a:buNone/>
            </a:pPr>
            <a:r>
              <a:rPr lang="fr-CA" dirty="0" smtClean="0"/>
              <a:t>	- </a:t>
            </a:r>
            <a:r>
              <a:rPr lang="fr-CA" b="1" dirty="0"/>
              <a:t>Risque résiduel au 31 octobre 2015 = </a:t>
            </a:r>
            <a:r>
              <a:rPr lang="fr-CA" b="1" i="1" dirty="0"/>
              <a:t>minime</a:t>
            </a:r>
            <a:endParaRPr lang="fr-CA" dirty="0"/>
          </a:p>
          <a:p>
            <a:endParaRPr lang="fr-CA" dirty="0" smtClean="0"/>
          </a:p>
          <a:p>
            <a:pPr>
              <a:buNone/>
            </a:pPr>
            <a:r>
              <a:rPr lang="fr-CA" dirty="0" smtClean="0"/>
              <a:t>	</a:t>
            </a:r>
            <a:endParaRPr lang="fr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Gestion</a:t>
            </a:r>
            <a:r>
              <a:rPr lang="en-CA" dirty="0"/>
              <a:t> des </a:t>
            </a:r>
            <a:r>
              <a:rPr lang="en-CA" dirty="0" err="1" smtClean="0"/>
              <a:t>risques</a:t>
            </a:r>
            <a:r>
              <a:rPr lang="en-CA" dirty="0" smtClean="0"/>
              <a:t> – suite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855024" cy="4522440"/>
          </a:xfrm>
        </p:spPr>
        <p:txBody>
          <a:bodyPr/>
          <a:lstStyle/>
          <a:p>
            <a:r>
              <a:rPr lang="fr-CA" dirty="0" smtClean="0"/>
              <a:t>Risque des coûts opérationnels </a:t>
            </a:r>
            <a:r>
              <a:rPr lang="fr-CA" dirty="0" smtClean="0"/>
              <a:t>croissants</a:t>
            </a:r>
            <a:endParaRPr lang="fr-CA" dirty="0" smtClean="0"/>
          </a:p>
          <a:p>
            <a:pPr marL="0" indent="0">
              <a:buNone/>
            </a:pPr>
            <a:r>
              <a:rPr lang="fr-CA" dirty="0" smtClean="0"/>
              <a:t>	- continuer à gérer de près les coûts opérationnel</a:t>
            </a:r>
          </a:p>
          <a:p>
            <a:pPr marL="0" indent="0">
              <a:buNone/>
            </a:pPr>
            <a:r>
              <a:rPr lang="fr-CA" dirty="0" smtClean="0"/>
              <a:t>	- </a:t>
            </a:r>
            <a:r>
              <a:rPr lang="fr-CA" b="1" dirty="0"/>
              <a:t>Risque résiduel au 31 octobre 2015 = </a:t>
            </a:r>
            <a:r>
              <a:rPr lang="fr-CA" b="1" i="1" dirty="0"/>
              <a:t>m</a:t>
            </a:r>
            <a:r>
              <a:rPr lang="fr-CA" b="1" i="1" dirty="0" smtClean="0"/>
              <a:t>inime</a:t>
            </a:r>
            <a:endParaRPr lang="fr-CA" dirty="0"/>
          </a:p>
          <a:p>
            <a:r>
              <a:rPr lang="fr-CA" dirty="0" smtClean="0"/>
              <a:t>Durée de l’existence du FPR</a:t>
            </a:r>
          </a:p>
          <a:p>
            <a:pPr marL="0" indent="0">
              <a:buNone/>
            </a:pPr>
            <a:r>
              <a:rPr lang="fr-CA" dirty="0" smtClean="0"/>
              <a:t>	- difficile d’évaluer la durée d’existence car nous n’avons 	aucun contrôle sur le nombre des réclamations à venir ou 	sur l’importance des procédures futures du CRTC</a:t>
            </a:r>
          </a:p>
          <a:p>
            <a:pPr marL="0" indent="0">
              <a:buNone/>
            </a:pPr>
            <a:r>
              <a:rPr lang="fr-CA" dirty="0" smtClean="0"/>
              <a:t>	- </a:t>
            </a:r>
            <a:r>
              <a:rPr lang="fr-CA" b="1" dirty="0"/>
              <a:t>Risque résiduel au 31 octobre 2015 = </a:t>
            </a:r>
            <a:r>
              <a:rPr lang="fr-CA" b="1" i="1" dirty="0"/>
              <a:t>m</a:t>
            </a:r>
            <a:r>
              <a:rPr lang="fr-CA" b="1" i="1" dirty="0" smtClean="0"/>
              <a:t>oyen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041279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WelchLLPtemplate">
  <a:themeElements>
    <a:clrScheme name="Thorsteinssons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orsteinss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5CB31"/>
        </a:solidFill>
        <a:ln w="14351" cap="flat" cmpd="sng" algn="ctr">
          <a:solidFill>
            <a:srgbClr val="F5CB3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5CB31"/>
        </a:solidFill>
        <a:ln w="14351" cap="flat" cmpd="sng" algn="ctr">
          <a:solidFill>
            <a:srgbClr val="F5CB3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horsteinss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rsteinss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1108</TotalTime>
  <Words>260</Words>
  <Application>Microsoft Office PowerPoint</Application>
  <PresentationFormat>On-screen Show (4:3)</PresentationFormat>
  <Paragraphs>94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WelchLLPtemplate</vt:lpstr>
      <vt:lpstr>Le Fonds de Participation à la Radiodiffusion</vt:lpstr>
      <vt:lpstr>Ordre du jour</vt:lpstr>
      <vt:lpstr>Énoncé de mission</vt:lpstr>
      <vt:lpstr>Responsabilités du Directeur des coûts</vt:lpstr>
      <vt:lpstr>Promesse de valeur du FPR</vt:lpstr>
      <vt:lpstr>Mesures de performance</vt:lpstr>
      <vt:lpstr>Mesures de performance – suite</vt:lpstr>
      <vt:lpstr>Gestion des risques</vt:lpstr>
      <vt:lpstr>Gestion des risques – suite</vt:lpstr>
      <vt:lpstr>Défis à venir</vt:lpstr>
    </vt:vector>
  </TitlesOfParts>
  <Company>Thorsteinssons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ROSANNE SABOURIN</cp:lastModifiedBy>
  <cp:revision>131</cp:revision>
  <cp:lastPrinted>2015-12-01T20:50:12Z</cp:lastPrinted>
  <dcterms:created xsi:type="dcterms:W3CDTF">2012-05-10T19:13:54Z</dcterms:created>
  <dcterms:modified xsi:type="dcterms:W3CDTF">2015-12-04T15:12:27Z</dcterms:modified>
</cp:coreProperties>
</file>